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23"/>
  </p:notesMasterIdLst>
  <p:sldIdLst>
    <p:sldId id="258" r:id="rId6"/>
    <p:sldId id="270" r:id="rId7"/>
    <p:sldId id="276" r:id="rId8"/>
    <p:sldId id="259" r:id="rId9"/>
    <p:sldId id="263" r:id="rId10"/>
    <p:sldId id="277" r:id="rId11"/>
    <p:sldId id="278" r:id="rId12"/>
    <p:sldId id="281" r:id="rId13"/>
    <p:sldId id="280" r:id="rId14"/>
    <p:sldId id="279" r:id="rId15"/>
    <p:sldId id="260" r:id="rId16"/>
    <p:sldId id="264" r:id="rId17"/>
    <p:sldId id="266" r:id="rId18"/>
    <p:sldId id="267" r:id="rId19"/>
    <p:sldId id="269" r:id="rId20"/>
    <p:sldId id="261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6" autoAdjust="0"/>
    <p:restoredTop sz="87074" autoAdjust="0"/>
  </p:normalViewPr>
  <p:slideViewPr>
    <p:cSldViewPr snapToGrid="0">
      <p:cViewPr varScale="1">
        <p:scale>
          <a:sx n="60" d="100"/>
          <a:sy n="60" d="100"/>
        </p:scale>
        <p:origin x="93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e.MacDonald" userId="a8d1a03d-d0bf-4102-9644-0ac8fbf0a2b0" providerId="ADAL" clId="{B8FC1BBE-AB53-4310-B58E-44BFF833FD19}"/>
    <pc:docChg chg="custSel delSld modSld">
      <pc:chgData name="louise.MacDonald" userId="a8d1a03d-d0bf-4102-9644-0ac8fbf0a2b0" providerId="ADAL" clId="{B8FC1BBE-AB53-4310-B58E-44BFF833FD19}" dt="2026-07-06T07:13:42.022" v="246" actId="47"/>
      <pc:docMkLst>
        <pc:docMk/>
      </pc:docMkLst>
      <pc:sldChg chg="del">
        <pc:chgData name="louise.MacDonald" userId="a8d1a03d-d0bf-4102-9644-0ac8fbf0a2b0" providerId="ADAL" clId="{B8FC1BBE-AB53-4310-B58E-44BFF833FD19}" dt="2026-07-06T07:12:34.765" v="245" actId="2696"/>
        <pc:sldMkLst>
          <pc:docMk/>
          <pc:sldMk cId="432295438" sldId="262"/>
        </pc:sldMkLst>
      </pc:sldChg>
      <pc:sldChg chg="modSp mod">
        <pc:chgData name="louise.MacDonald" userId="a8d1a03d-d0bf-4102-9644-0ac8fbf0a2b0" providerId="ADAL" clId="{B8FC1BBE-AB53-4310-B58E-44BFF833FD19}" dt="2026-07-06T07:12:04.163" v="244" actId="20577"/>
        <pc:sldMkLst>
          <pc:docMk/>
          <pc:sldMk cId="2115330997" sldId="263"/>
        </pc:sldMkLst>
        <pc:spChg chg="mod">
          <ac:chgData name="louise.MacDonald" userId="a8d1a03d-d0bf-4102-9644-0ac8fbf0a2b0" providerId="ADAL" clId="{B8FC1BBE-AB53-4310-B58E-44BFF833FD19}" dt="2026-07-06T07:12:04.163" v="244" actId="20577"/>
          <ac:spMkLst>
            <pc:docMk/>
            <pc:sldMk cId="2115330997" sldId="263"/>
            <ac:spMk id="3" creationId="{00000000-0000-0000-0000-000000000000}"/>
          </ac:spMkLst>
        </pc:spChg>
      </pc:sldChg>
      <pc:sldChg chg="modSp mod">
        <pc:chgData name="louise.MacDonald" userId="a8d1a03d-d0bf-4102-9644-0ac8fbf0a2b0" providerId="ADAL" clId="{B8FC1BBE-AB53-4310-B58E-44BFF833FD19}" dt="2026-07-06T07:10:45.134" v="26" actId="20577"/>
        <pc:sldMkLst>
          <pc:docMk/>
          <pc:sldMk cId="280307774" sldId="270"/>
        </pc:sldMkLst>
        <pc:spChg chg="mod">
          <ac:chgData name="louise.MacDonald" userId="a8d1a03d-d0bf-4102-9644-0ac8fbf0a2b0" providerId="ADAL" clId="{B8FC1BBE-AB53-4310-B58E-44BFF833FD19}" dt="2026-07-06T07:10:45.134" v="26" actId="20577"/>
          <ac:spMkLst>
            <pc:docMk/>
            <pc:sldMk cId="280307774" sldId="270"/>
            <ac:spMk id="3" creationId="{00000000-0000-0000-0000-000000000000}"/>
          </ac:spMkLst>
        </pc:spChg>
      </pc:sldChg>
      <pc:sldChg chg="del">
        <pc:chgData name="louise.MacDonald" userId="a8d1a03d-d0bf-4102-9644-0ac8fbf0a2b0" providerId="ADAL" clId="{B8FC1BBE-AB53-4310-B58E-44BFF833FD19}" dt="2026-07-06T07:13:42.022" v="246" actId="47"/>
        <pc:sldMkLst>
          <pc:docMk/>
          <pc:sldMk cId="273826919" sldId="273"/>
        </pc:sldMkLst>
      </pc:sldChg>
      <pc:sldChg chg="modSp mod">
        <pc:chgData name="louise.MacDonald" userId="a8d1a03d-d0bf-4102-9644-0ac8fbf0a2b0" providerId="ADAL" clId="{B8FC1BBE-AB53-4310-B58E-44BFF833FD19}" dt="2026-07-06T07:11:20.712" v="131" actId="20577"/>
        <pc:sldMkLst>
          <pc:docMk/>
          <pc:sldMk cId="1797616174" sldId="276"/>
        </pc:sldMkLst>
        <pc:spChg chg="mod">
          <ac:chgData name="louise.MacDonald" userId="a8d1a03d-d0bf-4102-9644-0ac8fbf0a2b0" providerId="ADAL" clId="{B8FC1BBE-AB53-4310-B58E-44BFF833FD19}" dt="2026-07-06T07:11:20.712" v="131" actId="20577"/>
          <ac:spMkLst>
            <pc:docMk/>
            <pc:sldMk cId="1797616174" sldId="276"/>
            <ac:spMk id="2" creationId="{00000000-0000-0000-0000-000000000000}"/>
          </ac:spMkLst>
        </pc:spChg>
        <pc:spChg chg="mod">
          <ac:chgData name="louise.MacDonald" userId="a8d1a03d-d0bf-4102-9644-0ac8fbf0a2b0" providerId="ADAL" clId="{B8FC1BBE-AB53-4310-B58E-44BFF833FD19}" dt="2026-07-06T07:11:10.610" v="90" actId="27636"/>
          <ac:spMkLst>
            <pc:docMk/>
            <pc:sldMk cId="1797616174" sldId="27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76F5B-0799-49FF-9ACC-09902A1D4F5C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E6C638-19F6-4C99-8533-836A6E0C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943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B6D5FBF-E543-4B31-8304-581C1F35A025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3051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Explain</a:t>
            </a:r>
            <a:r>
              <a:rPr lang="en-GB" baseline="0" dirty="0"/>
              <a:t> the spelling process and why it is important for children to learn spellings. Link to SPAG test in Year 6.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6C638-19F6-4C99-8533-836A6E0C7B0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708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6C638-19F6-4C99-8533-836A6E0C7B0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411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Can explain that</a:t>
            </a:r>
            <a:r>
              <a:rPr lang="en-GB" baseline="0" dirty="0"/>
              <a:t> you will receive letters and be asked to come into school to discuss your child’s attendance, if it falls below 96%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6C638-19F6-4C99-8533-836A6E0C7B0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096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Explain the process of text messaging.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6C638-19F6-4C99-8533-836A6E0C7B0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493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543152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5013176"/>
            <a:ext cx="8534400" cy="13681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693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0523" y="5630414"/>
            <a:ext cx="1199456" cy="1070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39" y="28909"/>
            <a:ext cx="1152128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52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5414" y="3789041"/>
            <a:ext cx="10561173" cy="858019"/>
          </a:xfrm>
        </p:spPr>
        <p:txBody>
          <a:bodyPr anchor="t">
            <a:noAutofit/>
          </a:bodyPr>
          <a:lstStyle>
            <a:lvl1pPr algn="ctr">
              <a:defRPr sz="4200" b="1" cap="none" baseline="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5414" y="4653138"/>
            <a:ext cx="10561173" cy="576063"/>
          </a:xfrm>
        </p:spPr>
        <p:txBody>
          <a:bodyPr anchor="b">
            <a:normAutofit/>
          </a:bodyPr>
          <a:lstStyle>
            <a:lvl1pPr marL="0" indent="0" algn="ctr">
              <a:buNone/>
              <a:defRPr sz="2800"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830" y="620688"/>
            <a:ext cx="3072341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716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5771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329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613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5733256"/>
            <a:ext cx="1405987" cy="1054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198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" y="5661248"/>
            <a:ext cx="1405987" cy="1054490"/>
          </a:xfrm>
          <a:prstGeom prst="rect">
            <a:avLst/>
          </a:prstGeom>
        </p:spPr>
      </p:pic>
      <p:pic>
        <p:nvPicPr>
          <p:cNvPr id="10" name="Picture 9" descr="Y:\Images &amp; Logos\Thurcroft Logo tnr 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543" y="5877272"/>
            <a:ext cx="80521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Y:\Images &amp; Logos\Aston Logo high res transparent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5" y="5877272"/>
            <a:ext cx="933417" cy="72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346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" y="5661248"/>
            <a:ext cx="1405987" cy="1054490"/>
          </a:xfrm>
          <a:prstGeom prst="rect">
            <a:avLst/>
          </a:prstGeom>
        </p:spPr>
      </p:pic>
      <p:pic>
        <p:nvPicPr>
          <p:cNvPr id="10" name="Picture 9" descr="Y:\Images &amp; Logos\Thurcroft Logo tnr 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543" y="5877272"/>
            <a:ext cx="80521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Y:\Images &amp; Logos\Aston Logo high res transparent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5" y="5877272"/>
            <a:ext cx="933417" cy="72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5112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" y="5661248"/>
            <a:ext cx="1405987" cy="1054490"/>
          </a:xfrm>
          <a:prstGeom prst="rect">
            <a:avLst/>
          </a:prstGeom>
        </p:spPr>
      </p:pic>
      <p:pic>
        <p:nvPicPr>
          <p:cNvPr id="9" name="Picture 8" descr="Y:\Images &amp; Logos\Thurcroft Logo tnr 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543" y="5877272"/>
            <a:ext cx="80521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Y:\Images &amp; Logos\Aston Logo high res transparent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5" y="5877272"/>
            <a:ext cx="933417" cy="72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788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" y="5661248"/>
            <a:ext cx="1405987" cy="1054490"/>
          </a:xfrm>
          <a:prstGeom prst="rect">
            <a:avLst/>
          </a:prstGeom>
        </p:spPr>
      </p:pic>
      <p:pic>
        <p:nvPicPr>
          <p:cNvPr id="9" name="Picture 8" descr="Y:\Images &amp; Logos\Thurcroft Logo tnr 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543" y="5877272"/>
            <a:ext cx="80521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Y:\Images &amp; Logos\Aston Logo high res transparent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5" y="5877272"/>
            <a:ext cx="933417" cy="72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511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543154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5013176"/>
            <a:ext cx="8534400" cy="136815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8342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0523" y="5630414"/>
            <a:ext cx="1199456" cy="1070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39" y="28909"/>
            <a:ext cx="1152128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0664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5415" y="3789043"/>
            <a:ext cx="10561173" cy="858019"/>
          </a:xfrm>
        </p:spPr>
        <p:txBody>
          <a:bodyPr anchor="t">
            <a:noAutofit/>
          </a:bodyPr>
          <a:lstStyle>
            <a:lvl1pPr algn="ctr">
              <a:defRPr sz="3150" b="1" cap="none" baseline="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5415" y="4653140"/>
            <a:ext cx="10561173" cy="576063"/>
          </a:xfrm>
        </p:spPr>
        <p:txBody>
          <a:bodyPr anchor="b">
            <a:normAutofit/>
          </a:bodyPr>
          <a:lstStyle>
            <a:lvl1pPr marL="0" indent="0" algn="ctr">
              <a:buNone/>
              <a:defRPr sz="2100" b="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831" y="620688"/>
            <a:ext cx="3072341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406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1724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9166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4295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3" y="5733256"/>
            <a:ext cx="1405987" cy="1054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8821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9" y="5661248"/>
            <a:ext cx="1405987" cy="1054490"/>
          </a:xfrm>
          <a:prstGeom prst="rect">
            <a:avLst/>
          </a:prstGeom>
        </p:spPr>
      </p:pic>
      <p:pic>
        <p:nvPicPr>
          <p:cNvPr id="10" name="Picture 9" descr="Y:\Images &amp; Logos\Thurcroft Logo tnr 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545" y="5877272"/>
            <a:ext cx="80521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Y:\Images &amp; Logos\Aston Logo high res transparent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6" y="5877272"/>
            <a:ext cx="933417" cy="72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6651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9" y="5661248"/>
            <a:ext cx="1405987" cy="1054490"/>
          </a:xfrm>
          <a:prstGeom prst="rect">
            <a:avLst/>
          </a:prstGeom>
        </p:spPr>
      </p:pic>
      <p:pic>
        <p:nvPicPr>
          <p:cNvPr id="10" name="Picture 9" descr="Y:\Images &amp; Logos\Thurcroft Logo tnr 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545" y="5877272"/>
            <a:ext cx="80521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Y:\Images &amp; Logos\Aston Logo high res transparent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6" y="5877272"/>
            <a:ext cx="933417" cy="72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0299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9" y="5661248"/>
            <a:ext cx="1405987" cy="1054490"/>
          </a:xfrm>
          <a:prstGeom prst="rect">
            <a:avLst/>
          </a:prstGeom>
        </p:spPr>
      </p:pic>
      <p:pic>
        <p:nvPicPr>
          <p:cNvPr id="9" name="Picture 8" descr="Y:\Images &amp; Logos\Thurcroft Logo tnr 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545" y="5877272"/>
            <a:ext cx="80521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Y:\Images &amp; Logos\Aston Logo high res transparent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6" y="5877272"/>
            <a:ext cx="933417" cy="72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18305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06/07/2026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</a:rPr>
              <a:pPr/>
              <a:t>‹#›</a:t>
            </a:fld>
            <a:endParaRPr lang="en-GB">
              <a:solidFill>
                <a:srgbClr val="FFFF00">
                  <a:tint val="75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9" y="5661248"/>
            <a:ext cx="1405987" cy="1054490"/>
          </a:xfrm>
          <a:prstGeom prst="rect">
            <a:avLst/>
          </a:prstGeom>
        </p:spPr>
      </p:pic>
      <p:pic>
        <p:nvPicPr>
          <p:cNvPr id="9" name="Picture 8" descr="Y:\Images &amp; Logos\Thurcroft Logo tnr 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2545" y="5877272"/>
            <a:ext cx="805215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Y:\Images &amp; Logos\Aston Logo high res transparent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746" y="5877272"/>
            <a:ext cx="933417" cy="72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294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06/07/2026</a:t>
            </a:fld>
            <a:endParaRPr lang="en-GB">
              <a:solidFill>
                <a:srgbClr val="FFFF00">
                  <a:tint val="75000"/>
                </a:srgbClr>
              </a:solidFill>
              <a:latin typeface="Arial" charset="0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00">
                  <a:tint val="75000"/>
                </a:srgbClr>
              </a:solidFill>
              <a:latin typeface="Arial" charset="0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FFFF00">
                  <a:tint val="75000"/>
                </a:srgbClr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67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B530A9-B4D1-4ECB-91A5-18B23E6983E7}" type="datetimeFigureOut">
              <a:rPr lang="en-GB" smtClean="0">
                <a:solidFill>
                  <a:srgbClr val="FFFF00">
                    <a:tint val="75000"/>
                  </a:srgbClr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06/07/2026</a:t>
            </a:fld>
            <a:endParaRPr lang="en-GB">
              <a:solidFill>
                <a:srgbClr val="FFFF00">
                  <a:tint val="75000"/>
                </a:srgbClr>
              </a:solidFill>
              <a:latin typeface="Arial" charset="0"/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FFFF00">
                  <a:tint val="75000"/>
                </a:srgbClr>
              </a:solidFill>
              <a:latin typeface="Arial" charset="0"/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52B689-4BA7-4DFB-A5AB-F9D9F49ACDE9}" type="slidenum">
              <a:rPr lang="en-GB" smtClean="0">
                <a:solidFill>
                  <a:srgbClr val="FFFF00">
                    <a:tint val="75000"/>
                  </a:srgbClr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FFFF00">
                  <a:tint val="75000"/>
                </a:srgbClr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79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66520" y="351932"/>
            <a:ext cx="8640960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latin typeface="Comic Sans MS" panose="030F0702030302020204" pitchFamily="66" charset="0"/>
              </a:rPr>
              <a:t>Welcome to Year 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324" y="1499160"/>
            <a:ext cx="6478314" cy="36667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098623" y="5651292"/>
            <a:ext cx="7990257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dirty="0">
                <a:latin typeface="Comic Sans MS" panose="030F0702030302020204" pitchFamily="66" charset="0"/>
              </a:rPr>
              <a:t>With </a:t>
            </a:r>
            <a:r>
              <a:rPr lang="en-US" sz="3600" dirty="0" err="1">
                <a:latin typeface="Comic Sans MS" panose="030F0702030302020204" pitchFamily="66" charset="0"/>
              </a:rPr>
              <a:t>Mrs</a:t>
            </a:r>
            <a:r>
              <a:rPr lang="en-US" sz="3600" dirty="0">
                <a:latin typeface="Comic Sans MS" panose="030F0702030302020204" pitchFamily="66" charset="0"/>
              </a:rPr>
              <a:t> MacDonald (and </a:t>
            </a:r>
            <a:r>
              <a:rPr lang="en-US" sz="3600" dirty="0" err="1">
                <a:latin typeface="Comic Sans MS" panose="030F0702030302020204" pitchFamily="66" charset="0"/>
              </a:rPr>
              <a:t>Mrs</a:t>
            </a:r>
            <a:r>
              <a:rPr lang="en-US" sz="3600" dirty="0">
                <a:latin typeface="Comic Sans MS" panose="030F0702030302020204" pitchFamily="66" charset="0"/>
              </a:rPr>
              <a:t> Doe) </a:t>
            </a:r>
            <a:endParaRPr lang="en-US" sz="3600" dirty="0">
              <a:latin typeface="Comic Sans MS" panose="030F0702030302020204" pitchFamily="66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27818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3987" y="1417638"/>
            <a:ext cx="8754256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Transition year between Early Years Foundation Stage and formal learning of KS1</a:t>
            </a:r>
          </a:p>
          <a:p>
            <a:r>
              <a:rPr lang="en-US" dirty="0"/>
              <a:t>Enhanced provision – giving more challenge</a:t>
            </a:r>
          </a:p>
          <a:p>
            <a:r>
              <a:rPr lang="en-US" dirty="0"/>
              <a:t> In the summer term beginning to focus on year 2 readiness </a:t>
            </a:r>
            <a:endParaRPr lang="en-US" dirty="0">
              <a:cs typeface="Calibri"/>
            </a:endParaRPr>
          </a:p>
          <a:p>
            <a:r>
              <a:rPr lang="en-US" dirty="0"/>
              <a:t>Statutory assessment – Phonics screening check – June 2027.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307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Phonics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5871" y="1417638"/>
            <a:ext cx="10972800" cy="4937442"/>
          </a:xfrm>
        </p:spPr>
        <p:txBody>
          <a:bodyPr>
            <a:normAutofit/>
          </a:bodyPr>
          <a:lstStyle/>
          <a:p>
            <a:r>
              <a:rPr lang="en-US" dirty="0"/>
              <a:t>Key focus for KS1</a:t>
            </a:r>
          </a:p>
          <a:p>
            <a:r>
              <a:rPr lang="en-US" dirty="0"/>
              <a:t>Daily session – 30 minutes</a:t>
            </a:r>
          </a:p>
          <a:p>
            <a:r>
              <a:rPr lang="en-US" dirty="0"/>
              <a:t>Children are assessed and grouped according to the level they are working at.</a:t>
            </a:r>
          </a:p>
          <a:p>
            <a:r>
              <a:rPr lang="en-US" dirty="0"/>
              <a:t>Reading books contain the sounds the children have learnt already. </a:t>
            </a:r>
          </a:p>
          <a:p>
            <a:r>
              <a:rPr lang="en-US" dirty="0"/>
              <a:t>Phonics screening check – June 2027 (plus practice checks throughout the year)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7616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892509"/>
            <a:ext cx="12039600" cy="6025199"/>
          </a:xfrm>
        </p:spPr>
        <p:txBody>
          <a:bodyPr>
            <a:noAutofit/>
          </a:bodyPr>
          <a:lstStyle/>
          <a:p>
            <a:pPr algn="ctr"/>
            <a:r>
              <a:rPr lang="en-US" sz="6000" dirty="0"/>
              <a:t>Reading </a:t>
            </a:r>
          </a:p>
          <a:p>
            <a:pPr algn="ctr"/>
            <a:r>
              <a:rPr lang="en-US" sz="6000" dirty="0"/>
              <a:t>Comprehension</a:t>
            </a:r>
          </a:p>
          <a:p>
            <a:pPr algn="ctr"/>
            <a:r>
              <a:rPr lang="en-US" sz="6000" dirty="0"/>
              <a:t>Spelling </a:t>
            </a:r>
          </a:p>
          <a:p>
            <a:pPr algn="ctr"/>
            <a:r>
              <a:rPr lang="en-US" sz="6000" dirty="0"/>
              <a:t>Writing </a:t>
            </a:r>
          </a:p>
          <a:p>
            <a:pPr algn="ctr"/>
            <a:endParaRPr lang="en-US" sz="60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981200" y="58186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dirty="0">
                <a:latin typeface="Comic Sans MS" panose="030F0702030302020204" pitchFamily="66" charset="0"/>
              </a:rPr>
              <a:t>English Expectations</a:t>
            </a:r>
          </a:p>
        </p:txBody>
      </p:sp>
    </p:spTree>
    <p:extLst>
      <p:ext uri="{BB962C8B-B14F-4D97-AF65-F5344CB8AC3E}">
        <p14:creationId xmlns:p14="http://schemas.microsoft.com/office/powerpoint/2010/main" val="807816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367" y="1201995"/>
            <a:ext cx="10972800" cy="5078883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Huge priority in KS1</a:t>
            </a:r>
          </a:p>
          <a:p>
            <a:r>
              <a:rPr lang="en-US" dirty="0">
                <a:latin typeface="Comic Sans MS" panose="030F0702030302020204" pitchFamily="66" charset="0"/>
              </a:rPr>
              <a:t>Books are based on phonics assessed secure level.</a:t>
            </a:r>
          </a:p>
          <a:p>
            <a:r>
              <a:rPr lang="en-US" dirty="0">
                <a:latin typeface="Comic Sans MS" panose="030F0702030302020204" pitchFamily="66" charset="0"/>
              </a:rPr>
              <a:t>Reading books are to be in school every day. </a:t>
            </a:r>
          </a:p>
          <a:p>
            <a:r>
              <a:rPr lang="en-US" dirty="0">
                <a:latin typeface="Comic Sans MS" panose="030F0702030302020204" pitchFamily="66" charset="0"/>
              </a:rPr>
              <a:t>Every child will read to an adult 3x a week</a:t>
            </a:r>
          </a:p>
          <a:p>
            <a:r>
              <a:rPr lang="en-US" dirty="0">
                <a:latin typeface="Comic Sans MS" panose="030F0702030302020204" pitchFamily="66" charset="0"/>
              </a:rPr>
              <a:t>Reading for pleasure at home and in school.</a:t>
            </a:r>
          </a:p>
          <a:p>
            <a:r>
              <a:rPr lang="en-US" dirty="0">
                <a:latin typeface="Comic Sans MS" panose="030F0702030302020204" pitchFamily="66" charset="0"/>
              </a:rPr>
              <a:t>Aim to read at least 4 times a week at home.</a:t>
            </a:r>
          </a:p>
          <a:p>
            <a:r>
              <a:rPr lang="en-US" dirty="0">
                <a:latin typeface="Comic Sans MS" panose="030F0702030302020204" pitchFamily="66" charset="0"/>
              </a:rPr>
              <a:t>Record in Reading Record (new plan for this)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330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Expectations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828800" y="1417638"/>
            <a:ext cx="924025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I can read accurately most words of two or more syllables.</a:t>
            </a:r>
          </a:p>
          <a:p>
            <a:r>
              <a:rPr lang="en-US" sz="2800" dirty="0"/>
              <a:t>I can read most words containing common suffixes.</a:t>
            </a:r>
          </a:p>
          <a:p>
            <a:r>
              <a:rPr lang="en-US" sz="2800" dirty="0"/>
              <a:t>I can read most common exception words.</a:t>
            </a:r>
          </a:p>
          <a:p>
            <a:r>
              <a:rPr lang="en-US" sz="2800" dirty="0"/>
              <a:t>I can read words accurately and fluently without overt sounding and blending i.e. at over 90 words per minute.</a:t>
            </a:r>
          </a:p>
          <a:p>
            <a:r>
              <a:rPr lang="en-US" sz="2800" dirty="0"/>
              <a:t>I can sound out most unfamiliar words accurately, without undue hesitation.</a:t>
            </a:r>
          </a:p>
          <a:p>
            <a:r>
              <a:rPr lang="en-US" sz="2800" dirty="0"/>
              <a:t>I can check that what I read makes sense.</a:t>
            </a:r>
          </a:p>
          <a:p>
            <a:r>
              <a:rPr lang="en-US" sz="2800" dirty="0"/>
              <a:t>I can answer questions and make some inferences on the basis of what is being said and done.</a:t>
            </a:r>
          </a:p>
          <a:p>
            <a:r>
              <a:rPr lang="en-US" sz="2800" dirty="0"/>
              <a:t>I can explain what has happened so far in what I have read.</a:t>
            </a:r>
          </a:p>
        </p:txBody>
      </p:sp>
    </p:spTree>
    <p:extLst>
      <p:ext uri="{BB962C8B-B14F-4D97-AF65-F5344CB8AC3E}">
        <p14:creationId xmlns:p14="http://schemas.microsoft.com/office/powerpoint/2010/main" val="3141243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Expectations 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0DD78B-924B-4E02-8586-B197DD2B4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680" y="1417638"/>
            <a:ext cx="9836556" cy="4678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Expectations 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E2E79A-B541-4500-8D78-2CB1B30839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910" y="1730058"/>
            <a:ext cx="9567690" cy="482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457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Writing Expectations </a:t>
            </a: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1106B8F-68C5-4437-92A2-4040A26163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1533207"/>
            <a:ext cx="9144000" cy="5123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472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Spellings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376990" y="1009670"/>
            <a:ext cx="1181501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/>
          </a:p>
          <a:p>
            <a:r>
              <a:rPr lang="en-GB" sz="2600" dirty="0"/>
              <a:t>Pupils should be taught to: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 spell: </a:t>
            </a:r>
          </a:p>
          <a:p>
            <a:pPr marL="914400" lvl="1" indent="-457200">
              <a:buFontTx/>
              <a:buChar char="-"/>
            </a:pPr>
            <a:r>
              <a:rPr lang="en-GB" sz="2600" dirty="0"/>
              <a:t>words containing each of the 40+ phonemes already taught </a:t>
            </a:r>
          </a:p>
          <a:p>
            <a:pPr marL="914400" lvl="1" indent="-457200">
              <a:buFontTx/>
              <a:buChar char="-"/>
            </a:pPr>
            <a:r>
              <a:rPr lang="en-GB" sz="2600" dirty="0"/>
              <a:t> common exception words  </a:t>
            </a:r>
          </a:p>
          <a:p>
            <a:pPr marL="914400" lvl="1" indent="-457200">
              <a:buFontTx/>
              <a:buChar char="-"/>
            </a:pPr>
            <a:r>
              <a:rPr lang="en-GB" sz="2600" dirty="0"/>
              <a:t>the days of the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name the letters of the alphabet: </a:t>
            </a:r>
          </a:p>
          <a:p>
            <a:pPr marL="457200" indent="-457200">
              <a:buFontTx/>
              <a:buChar char="-"/>
            </a:pPr>
            <a:r>
              <a:rPr lang="en-GB" sz="2600" dirty="0"/>
              <a:t> 	naming the letters of the alphabet in order </a:t>
            </a:r>
          </a:p>
          <a:p>
            <a:pPr marL="914400" lvl="1" indent="-457200">
              <a:buFontTx/>
              <a:buChar char="-"/>
            </a:pPr>
            <a:r>
              <a:rPr lang="en-GB" sz="2600" dirty="0"/>
              <a:t>using letter names to distinguish between alternative spellings of the same sound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add prefixes and suffixes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600" dirty="0"/>
              <a:t>write from memory simple sentences dictated by the teacher that include words using the GPCs and common exception words taught so far</a:t>
            </a:r>
          </a:p>
          <a:p>
            <a:pPr marL="457200" indent="-457200">
              <a:buFontTx/>
              <a:buChar char="-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62334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Maths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306" y="986589"/>
            <a:ext cx="11959388" cy="5115511"/>
          </a:xfrm>
        </p:spPr>
        <p:txBody>
          <a:bodyPr>
            <a:norm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endParaRPr lang="en-GB" sz="8000" dirty="0"/>
          </a:p>
        </p:txBody>
      </p:sp>
      <p:sp>
        <p:nvSpPr>
          <p:cNvPr id="4" name="Rectangle 3"/>
          <p:cNvSpPr/>
          <p:nvPr/>
        </p:nvSpPr>
        <p:spPr>
          <a:xfrm>
            <a:off x="609600" y="1143000"/>
            <a:ext cx="1036320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Count forwards and backwards to 100, read and write these, say one more and one less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Count in twos, fives and tens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Read and write number words to 20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Add and subtract with numbers to 20, including missing number problems (_ + 2 = 7)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Multiply and divide using objects to help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Understand half and a quarter of shapes, numbers and objects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Compare length, height, mass, capacity, volume and 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Measure length, height, mass, capacity, volume and 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/>
              <a:t>Recognise</a:t>
            </a:r>
            <a:r>
              <a:rPr lang="en-US" sz="2200" dirty="0"/>
              <a:t> coins and notes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Tell the time to the hour and half past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Understand days, weeks, months and years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Sequence events using vocabulary such as morning, afternoon, yesterday, tomorrow etc.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/>
              <a:t>Recognise</a:t>
            </a:r>
            <a:r>
              <a:rPr lang="en-US" sz="2200" dirty="0"/>
              <a:t> and name 2D and 3D shapes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Describe position, direction and movement including using turns</a:t>
            </a:r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1807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Wider Curriculum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275950-9516-40A8-BD29-FBE319BAF7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1120" y="141130"/>
            <a:ext cx="9357359" cy="647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5300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Attendance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233929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Extremely important your child is at school everyday.</a:t>
            </a:r>
          </a:p>
          <a:p>
            <a:r>
              <a:rPr lang="en-GB" dirty="0">
                <a:latin typeface="Comic Sans MS" panose="030F0702030302020204" pitchFamily="66" charset="0"/>
              </a:rPr>
              <a:t>Ring school on everyday of absence. </a:t>
            </a:r>
          </a:p>
          <a:p>
            <a:pPr marL="0" indent="0" algn="ctr">
              <a:buNone/>
            </a:pPr>
            <a:r>
              <a:rPr lang="en-GB" sz="4800" dirty="0">
                <a:solidFill>
                  <a:schemeClr val="bg1"/>
                </a:solidFill>
                <a:latin typeface="Comic Sans MS" panose="030F0702030302020204" pitchFamily="66" charset="0"/>
              </a:rPr>
              <a:t>90% attendance = ½ a day missed each week</a:t>
            </a:r>
          </a:p>
          <a:p>
            <a:r>
              <a:rPr lang="en-GB" dirty="0">
                <a:solidFill>
                  <a:srgbClr val="FFFF00"/>
                </a:solidFill>
                <a:latin typeface="Comic Sans MS" panose="030F0702030302020204" pitchFamily="66" charset="0"/>
              </a:rPr>
              <a:t>Monitor any attendance falling below 96%</a:t>
            </a:r>
          </a:p>
          <a:p>
            <a:r>
              <a:rPr lang="en-GB" dirty="0">
                <a:solidFill>
                  <a:srgbClr val="FFFF00"/>
                </a:solidFill>
                <a:latin typeface="Comic Sans MS" panose="030F0702030302020204" pitchFamily="66" charset="0"/>
              </a:rPr>
              <a:t>Punctual – 8.40 – 8.45 am school day starts</a:t>
            </a:r>
          </a:p>
          <a:p>
            <a:r>
              <a:rPr lang="en-US" dirty="0">
                <a:solidFill>
                  <a:srgbClr val="FFFF00"/>
                </a:solidFill>
                <a:latin typeface="Comic Sans MS" panose="030F0702030302020204" pitchFamily="66" charset="0"/>
              </a:rPr>
              <a:t>Day ends at 3:15</a:t>
            </a:r>
            <a:endParaRPr lang="en-GB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277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095" y="457201"/>
            <a:ext cx="10972800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Extra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Comic Sans MS" panose="030F0702030302020204" pitchFamily="66" charset="0"/>
              </a:rPr>
              <a:t>Breakfast available in class during morning break.</a:t>
            </a:r>
          </a:p>
          <a:p>
            <a:r>
              <a:rPr lang="en-US" dirty="0">
                <a:latin typeface="Comic Sans MS" panose="030F0702030302020204" pitchFamily="66" charset="0"/>
              </a:rPr>
              <a:t>PE days – to be confirmed in September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1499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can you do to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latin typeface="Comic Sans MS" panose="030F0702030302020204" pitchFamily="66" charset="0"/>
              </a:rPr>
              <a:t>Connect to Class Dojo 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Complete all homework – reading, phonics, spelling, maths skills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Ensure correct equipment is in school everyday – reading record, water bottle, full PE kit can be left over the half term.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Ensure your child arrives on time everyday and attends regularly.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Ensure your child is in complete uniform.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68588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Educational Visits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Trips – out of school and visitors into school</a:t>
            </a:r>
          </a:p>
          <a:p>
            <a:pPr marL="0" indent="0" algn="ctr">
              <a:buNone/>
            </a:pPr>
            <a:r>
              <a:rPr lang="en-US" dirty="0">
                <a:latin typeface="Comic Sans MS" panose="030F0702030302020204" pitchFamily="66" charset="0"/>
              </a:rPr>
              <a:t>In the works! 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Library visit - December</a:t>
            </a:r>
          </a:p>
          <a:p>
            <a:r>
              <a:rPr lang="en-US" dirty="0">
                <a:latin typeface="Comic Sans MS" panose="030F0702030302020204" pitchFamily="66" charset="0"/>
              </a:rPr>
              <a:t>History – </a:t>
            </a:r>
            <a:r>
              <a:rPr lang="en-US" dirty="0" err="1">
                <a:latin typeface="Comic Sans MS" panose="030F0702030302020204" pitchFamily="66" charset="0"/>
              </a:rPr>
              <a:t>Conisbrough</a:t>
            </a:r>
            <a:r>
              <a:rPr lang="en-US" dirty="0">
                <a:latin typeface="Comic Sans MS" panose="030F0702030302020204" pitchFamily="66" charset="0"/>
              </a:rPr>
              <a:t> Castle? </a:t>
            </a:r>
          </a:p>
          <a:p>
            <a:r>
              <a:rPr lang="en-US" dirty="0">
                <a:latin typeface="Comic Sans MS" panose="030F0702030302020204" pitchFamily="66" charset="0"/>
              </a:rPr>
              <a:t>Geography local trip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9786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Any questions?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02643" y="1696453"/>
            <a:ext cx="4206641" cy="391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545202"/>
      </p:ext>
    </p:extLst>
  </p:cSld>
  <p:clrMapOvr>
    <a:masterClrMapping/>
  </p:clrMapOvr>
</p:sld>
</file>

<file path=ppt/theme/theme1.xml><?xml version="1.0" encoding="utf-8"?>
<a:theme xmlns:a="http://schemas.openxmlformats.org/drawingml/2006/main" name="1_Sunnyside Presentation 18th June 2013">
  <a:themeElements>
    <a:clrScheme name="Custom 1">
      <a:dk1>
        <a:srgbClr val="FFFF00"/>
      </a:dk1>
      <a:lt1>
        <a:sysClr val="window" lastClr="FFFFFF"/>
      </a:lt1>
      <a:dk2>
        <a:srgbClr val="1F497D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ston Academy Widescreen PPT Template [Read-Only]" id="{A44B9004-25CE-457A-ABE2-7926B25D47BE}" vid="{B700B29E-C232-41AB-8C47-B8E015A40003}"/>
    </a:ext>
  </a:extLst>
</a:theme>
</file>

<file path=ppt/theme/theme2.xml><?xml version="1.0" encoding="utf-8"?>
<a:theme xmlns:a="http://schemas.openxmlformats.org/drawingml/2006/main" name="2_Sunnyside Presentation 18th June 2013">
  <a:themeElements>
    <a:clrScheme name="Custom 1">
      <a:dk1>
        <a:srgbClr val="FFFF00"/>
      </a:dk1>
      <a:lt1>
        <a:sysClr val="window" lastClr="FFFFFF"/>
      </a:lt1>
      <a:dk2>
        <a:srgbClr val="1F497D"/>
      </a:dk2>
      <a:lt2>
        <a:srgbClr val="FFFFFF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ston Academy Widescreen PPT Template [Read-Only]" id="{A44B9004-25CE-457A-ABE2-7926B25D47BE}" vid="{F6A7630E-A80E-4197-B916-594CBD8F720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2a6cffe-5aaa-4ed7-b6e1-1069ce149dda" xsi:nil="true"/>
    <lcf76f155ced4ddcb4097134ff3c332f xmlns="0a6619d5-69de-4f95-898c-26d3a15a5f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DBB7033547D7428E2C5C81E98237DD" ma:contentTypeVersion="14" ma:contentTypeDescription="Create a new document." ma:contentTypeScope="" ma:versionID="0aa07a389ba3697ef4c46f49b1406dfd">
  <xsd:schema xmlns:xsd="http://www.w3.org/2001/XMLSchema" xmlns:xs="http://www.w3.org/2001/XMLSchema" xmlns:p="http://schemas.microsoft.com/office/2006/metadata/properties" xmlns:ns2="0a6619d5-69de-4f95-898c-26d3a15a5fb9" xmlns:ns3="12a6cffe-5aaa-4ed7-b6e1-1069ce149dda" targetNamespace="http://schemas.microsoft.com/office/2006/metadata/properties" ma:root="true" ma:fieldsID="3ddb63e04564e1a5ed0f6d021d579cd1" ns2:_="" ns3:_="">
    <xsd:import namespace="0a6619d5-69de-4f95-898c-26d3a15a5fb9"/>
    <xsd:import namespace="12a6cffe-5aaa-4ed7-b6e1-1069ce149d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6619d5-69de-4f95-898c-26d3a15a5f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df8ef13-1be2-41ac-9ae1-2297a3c4459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a6cffe-5aaa-4ed7-b6e1-1069ce149dd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2bae86fb-b8f8-4abe-bca3-190f276bbf0a}" ma:internalName="TaxCatchAll" ma:showField="CatchAllData" ma:web="12a6cffe-5aaa-4ed7-b6e1-1069ce149dd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EB775D1-8BCC-4346-BF09-98F45A25550C}">
  <ds:schemaRefs>
    <ds:schemaRef ds:uri="http://schemas.microsoft.com/office/2006/metadata/properties"/>
    <ds:schemaRef ds:uri="http://schemas.microsoft.com/office/infopath/2007/PartnerControls"/>
    <ds:schemaRef ds:uri="12a6cffe-5aaa-4ed7-b6e1-1069ce149dda"/>
    <ds:schemaRef ds:uri="0a6619d5-69de-4f95-898c-26d3a15a5fb9"/>
  </ds:schemaRefs>
</ds:datastoreItem>
</file>

<file path=customXml/itemProps2.xml><?xml version="1.0" encoding="utf-8"?>
<ds:datastoreItem xmlns:ds="http://schemas.openxmlformats.org/officeDocument/2006/customXml" ds:itemID="{9B667A51-9F98-4A0F-9226-3D513C8F3A9A}"/>
</file>

<file path=customXml/itemProps3.xml><?xml version="1.0" encoding="utf-8"?>
<ds:datastoreItem xmlns:ds="http://schemas.openxmlformats.org/officeDocument/2006/customXml" ds:itemID="{EC68E109-E2E2-406F-9ACD-27FC6803435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SJA Ppt 2</Template>
  <TotalTime>479</TotalTime>
  <Words>746</Words>
  <Application>Microsoft Office PowerPoint</Application>
  <PresentationFormat>Widescreen</PresentationFormat>
  <Paragraphs>98</Paragraphs>
  <Slides>17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Comic Sans MS</vt:lpstr>
      <vt:lpstr>1_Sunnyside Presentation 18th June 2013</vt:lpstr>
      <vt:lpstr>2_Sunnyside Presentation 18th June 2013</vt:lpstr>
      <vt:lpstr>PowerPoint Presentation</vt:lpstr>
      <vt:lpstr>Year 1</vt:lpstr>
      <vt:lpstr>Phonics</vt:lpstr>
      <vt:lpstr>PowerPoint Presentation</vt:lpstr>
      <vt:lpstr>Reading</vt:lpstr>
      <vt:lpstr>Reading Expectations</vt:lpstr>
      <vt:lpstr>Writing Expectations </vt:lpstr>
      <vt:lpstr>Writing Expectations </vt:lpstr>
      <vt:lpstr>Writing Expectations </vt:lpstr>
      <vt:lpstr>Spellings Expectations</vt:lpstr>
      <vt:lpstr>Maths Expectations</vt:lpstr>
      <vt:lpstr>Wider Curriculum</vt:lpstr>
      <vt:lpstr>Attendance</vt:lpstr>
      <vt:lpstr>Extra Information</vt:lpstr>
      <vt:lpstr>What can you do to help?</vt:lpstr>
      <vt:lpstr>Educational Visits </vt:lpstr>
      <vt:lpstr>Any questions?</vt:lpstr>
    </vt:vector>
  </TitlesOfParts>
  <Company>Aston Community Education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LOCAL GOVERNING BODY MONDAY 23rd MAY 2016</dc:title>
  <dc:creator>Kendal HINTON</dc:creator>
  <cp:lastModifiedBy>louise.MacDonald</cp:lastModifiedBy>
  <cp:revision>135</cp:revision>
  <dcterms:created xsi:type="dcterms:W3CDTF">2016-06-09T13:42:16Z</dcterms:created>
  <dcterms:modified xsi:type="dcterms:W3CDTF">2026-07-06T07:13:51Z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0x01010091DBB7033547D7428E2C5C81E98237DD</vt:lpwstr>
  </property>
  <property fmtid="{D5CDD505-2E9C-101B-9397-08002B2CF9AE}" pid="3" name="MediaServiceImageTags">
    <vt:lpwstr/>
  </property>
</Properties>
</file>